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8" r:id="rId4"/>
    <p:sldId id="281" r:id="rId5"/>
    <p:sldId id="264" r:id="rId6"/>
    <p:sldId id="265" r:id="rId7"/>
    <p:sldId id="278" r:id="rId8"/>
    <p:sldId id="282" r:id="rId9"/>
    <p:sldId id="28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4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7EB8A-7153-40BC-8740-E0FEC62FFF27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325A-6074-4B11-9E82-A07B0FAB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Framing the Webinar: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8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5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Take</a:t>
            </a:r>
            <a:r>
              <a:rPr lang="en-US" baseline="0" dirty="0" smtClean="0"/>
              <a:t> a Moment to reflect on how you perceive student who are defiant or non-compliant..</a:t>
            </a:r>
          </a:p>
          <a:p>
            <a:r>
              <a:rPr lang="en-US" baseline="0" dirty="0" smtClean="0"/>
              <a:t>They interrupt instruction</a:t>
            </a:r>
          </a:p>
          <a:p>
            <a:r>
              <a:rPr lang="en-US" baseline="0" dirty="0" smtClean="0"/>
              <a:t>Do poorly academically</a:t>
            </a:r>
          </a:p>
          <a:p>
            <a:r>
              <a:rPr lang="en-US" baseline="0" dirty="0" smtClean="0"/>
              <a:t>Challenge adult authority</a:t>
            </a:r>
          </a:p>
          <a:p>
            <a:r>
              <a:rPr lang="en-US" baseline="0" dirty="0" smtClean="0"/>
              <a:t>Create unsafe classroom &amp; school environments</a:t>
            </a:r>
          </a:p>
          <a:p>
            <a:r>
              <a:rPr lang="en-US" baseline="0" dirty="0" smtClean="0"/>
              <a:t>Show little motivation to learn or be a part of the school community</a:t>
            </a:r>
          </a:p>
          <a:p>
            <a:r>
              <a:rPr lang="en-US" dirty="0" smtClean="0"/>
              <a:t>They are the most challenging</a:t>
            </a:r>
            <a:r>
              <a:rPr lang="en-US" baseline="0" dirty="0" smtClean="0"/>
              <a:t> to teach and to reach….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 upon:</a:t>
            </a:r>
          </a:p>
          <a:p>
            <a:endParaRPr lang="en-US" dirty="0"/>
          </a:p>
          <a:p>
            <a:r>
              <a:rPr lang="en-US" dirty="0" smtClean="0"/>
              <a:t>How do you perceive behaviors that are challenging you?</a:t>
            </a:r>
          </a:p>
          <a:p>
            <a:r>
              <a:rPr lang="en-US" dirty="0" smtClean="0"/>
              <a:t>Pause 1minute</a:t>
            </a:r>
          </a:p>
          <a:p>
            <a:endParaRPr lang="en-US" dirty="0"/>
          </a:p>
          <a:p>
            <a:r>
              <a:rPr lang="en-US" dirty="0" smtClean="0"/>
              <a:t>Joanne note</a:t>
            </a:r>
          </a:p>
          <a:p>
            <a:r>
              <a:rPr lang="en-US" dirty="0" smtClean="0"/>
              <a:t>Students who display intense behaviors can:</a:t>
            </a:r>
          </a:p>
          <a:p>
            <a:endParaRPr lang="en-US" dirty="0"/>
          </a:p>
          <a:p>
            <a:r>
              <a:rPr lang="en-US" dirty="0" smtClean="0"/>
              <a:t>Interrupt instruction</a:t>
            </a:r>
          </a:p>
          <a:p>
            <a:r>
              <a:rPr lang="en-US" dirty="0" smtClean="0"/>
              <a:t>Challenge adult authority</a:t>
            </a:r>
          </a:p>
          <a:p>
            <a:r>
              <a:rPr lang="en-US" dirty="0" smtClean="0"/>
              <a:t>Create unsafe classroom and school environments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Student</a:t>
            </a:r>
            <a:r>
              <a:rPr lang="en-US" baseline="0" dirty="0" smtClean="0"/>
              <a:t> and young person will be used interchangeably in the remaining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Chinese, the word</a:t>
            </a:r>
            <a:r>
              <a:rPr lang="en-US" baseline="0" dirty="0" smtClean="0"/>
              <a:t> “Crisis”  is composed of 2 characters:</a:t>
            </a:r>
          </a:p>
          <a:p>
            <a:r>
              <a:rPr lang="en-US" baseline="0" dirty="0" smtClean="0"/>
              <a:t>‘Wei”-indicates a critical or dangerous situation</a:t>
            </a:r>
          </a:p>
          <a:p>
            <a:r>
              <a:rPr lang="en-US" baseline="0" dirty="0" smtClean="0"/>
              <a:t>“Ji”-an opportunity for change </a:t>
            </a:r>
          </a:p>
          <a:p>
            <a:endParaRPr lang="en-US" b="1" dirty="0" smtClean="0"/>
          </a:p>
          <a:p>
            <a:r>
              <a:rPr lang="en-US" sz="1400" b="1" dirty="0" smtClean="0"/>
              <a:t>Setting  Conditions- </a:t>
            </a:r>
            <a:r>
              <a:rPr lang="en-US" dirty="0" smtClean="0"/>
              <a:t>anything that makes challenging behavior less likely to occur</a:t>
            </a:r>
          </a:p>
          <a:p>
            <a:endParaRPr lang="en-US" dirty="0"/>
          </a:p>
          <a:p>
            <a:r>
              <a:rPr lang="en-US" b="1" dirty="0" smtClean="0"/>
              <a:t>Physical environment</a:t>
            </a:r>
          </a:p>
          <a:p>
            <a:r>
              <a:rPr lang="en-US" dirty="0" smtClean="0"/>
              <a:t>Is it calming or stressful</a:t>
            </a:r>
          </a:p>
          <a:p>
            <a:r>
              <a:rPr lang="en-US" dirty="0" smtClean="0"/>
              <a:t>Temperature , noise level or lighting effects the stress level in room.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25A-6074-4B11-9E82-A07B0FABE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991D7D-E183-4BD1-84FE-5C919A11DD5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7F73D7-75F1-4BA4-A854-B6D13A0400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Crisis as Opportunity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Managing at risk challenging  Behavior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9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Pre-Crisis State</a:t>
            </a:r>
            <a:br>
              <a:rPr lang="en-US" dirty="0" smtClean="0"/>
            </a:br>
            <a:r>
              <a:rPr lang="en-US" dirty="0" smtClean="0"/>
              <a:t>(Calm)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665107"/>
              </p:ext>
            </p:extLst>
          </p:nvPr>
        </p:nvGraphicFramePr>
        <p:xfrm>
          <a:off x="381000" y="19812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 to cooperate and follow directions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clear consistent expectations with consistent praise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Responsive to praise and 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engaging interactions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 to make an error and receive correction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and predictable environment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likely to react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 and practice social skills and coping skills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Phase</a:t>
            </a:r>
            <a:br>
              <a:rPr lang="en-US" dirty="0" smtClean="0"/>
            </a:br>
            <a:r>
              <a:rPr lang="en-US" dirty="0" smtClean="0"/>
              <a:t>(Agitation)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321911"/>
              </p:ext>
            </p:extLst>
          </p:nvPr>
        </p:nvGraphicFramePr>
        <p:xfrm>
          <a:off x="457200" y="213360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or decrease in body/eye/hand movements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quiet space or alone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Distracted; unfocused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supports (provide assurance)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Bothering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extended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Questioning or arguing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 proximity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Avoidance or escape (not willing to follow directions)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Give choices in 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Withdrawal (no speech or eye contact)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expectations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7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Escalation Phase</a:t>
            </a:r>
            <a:br>
              <a:rPr lang="en-US" dirty="0" smtClean="0"/>
            </a:br>
            <a:r>
              <a:rPr lang="en-US" dirty="0" smtClean="0"/>
              <a:t>(Aggression)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60375"/>
              </p:ext>
            </p:extLst>
          </p:nvPr>
        </p:nvGraphicFramePr>
        <p:xfrm>
          <a:off x="533400" y="20574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 calm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or verbal aggression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 escalating prompts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destruction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proximity (respect student space)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away with staff support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Leaving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Crisis communication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Outburst Phase</a:t>
            </a:r>
            <a:br>
              <a:rPr lang="en-US" dirty="0" smtClean="0"/>
            </a:br>
            <a:r>
              <a:rPr lang="en-US" dirty="0" smtClean="0"/>
              <a:t>(Violence)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756823"/>
              </p:ext>
            </p:extLst>
          </p:nvPr>
        </p:nvGraphicFramePr>
        <p:xfrm>
          <a:off x="457200" y="20574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aggression immediate danger to self or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crisis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Verbal aggression threats towards others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potential triggers, targets, weapons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damage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safe personal 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 very little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Phase</a:t>
            </a:r>
            <a:br>
              <a:rPr lang="en-US" dirty="0" smtClean="0"/>
            </a:br>
            <a:r>
              <a:rPr lang="en-US" dirty="0" smtClean="0"/>
              <a:t>(calm)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982"/>
              </p:ext>
            </p:extLst>
          </p:nvPr>
        </p:nvGraphicFramePr>
        <p:xfrm>
          <a:off x="1524000" y="2133600"/>
          <a:ext cx="6096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Calm body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time and space for recovery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 to communicate to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 new coping skills Life Space Interview (LSI)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 willingness to resume 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with support and praise to normal activity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Life Space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student to baseline (calmness)</a:t>
            </a:r>
          </a:p>
          <a:p>
            <a:r>
              <a:rPr lang="en-US" dirty="0" smtClean="0"/>
              <a:t>Clarify events</a:t>
            </a:r>
          </a:p>
          <a:p>
            <a:r>
              <a:rPr lang="en-US" dirty="0" smtClean="0"/>
              <a:t>Repair and restore relationship </a:t>
            </a:r>
          </a:p>
          <a:p>
            <a:r>
              <a:rPr lang="en-US" dirty="0" smtClean="0"/>
              <a:t>Teach new coping skills</a:t>
            </a:r>
          </a:p>
          <a:p>
            <a:r>
              <a:rPr lang="en-US" dirty="0" smtClean="0"/>
              <a:t>Return student to classroom or routine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038600" cy="2692400"/>
          </a:xfrm>
          <a:prstGeom prst="rect">
            <a:avLst/>
          </a:prstGeom>
          <a:noFill/>
          <a:ln>
            <a:noFill/>
          </a:ln>
          <a:effectLst>
            <a:glow rad="63500">
              <a:srgbClr val="934BC9">
                <a:alpha val="4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Space interview- </a:t>
            </a:r>
            <a:r>
              <a:rPr lang="en-US" b="1" dirty="0" smtClean="0">
                <a:solidFill>
                  <a:srgbClr val="934BC9"/>
                </a:solidFill>
                <a:latin typeface="Century Gothic" panose="020B0502020202020204" pitchFamily="34" charset="0"/>
              </a:rPr>
              <a:t>I Escape </a:t>
            </a:r>
            <a:endParaRPr lang="en-US" b="1" dirty="0">
              <a:solidFill>
                <a:srgbClr val="934BC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934BC9"/>
                </a:solidFill>
              </a:rPr>
              <a:t>I</a:t>
            </a:r>
            <a:r>
              <a:rPr lang="en-US" dirty="0" smtClean="0"/>
              <a:t>  = </a:t>
            </a:r>
            <a:r>
              <a:rPr lang="en-US" b="1" dirty="0">
                <a:solidFill>
                  <a:srgbClr val="934BC9"/>
                </a:solidFill>
              </a:rPr>
              <a:t>I</a:t>
            </a:r>
            <a:r>
              <a:rPr lang="en-US" dirty="0"/>
              <a:t>solate the </a:t>
            </a:r>
            <a:r>
              <a:rPr lang="en-US" dirty="0" smtClean="0"/>
              <a:t>conversation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934BC9"/>
                </a:solidFill>
              </a:rPr>
              <a:t>E</a:t>
            </a:r>
            <a:r>
              <a:rPr lang="en-US" dirty="0"/>
              <a:t>  = </a:t>
            </a:r>
            <a:r>
              <a:rPr lang="en-US" b="1" dirty="0">
                <a:solidFill>
                  <a:srgbClr val="934BC9"/>
                </a:solidFill>
              </a:rPr>
              <a:t>E</a:t>
            </a:r>
            <a:r>
              <a:rPr lang="en-US" dirty="0"/>
              <a:t>xplore students point of view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934BC9"/>
                </a:solidFill>
              </a:rPr>
              <a:t>S</a:t>
            </a:r>
            <a:r>
              <a:rPr lang="en-US" dirty="0"/>
              <a:t>  </a:t>
            </a:r>
            <a:r>
              <a:rPr lang="en-US" dirty="0" smtClean="0"/>
              <a:t>= </a:t>
            </a:r>
            <a:r>
              <a:rPr lang="en-US" b="1" dirty="0">
                <a:solidFill>
                  <a:srgbClr val="934BC9"/>
                </a:solidFill>
              </a:rPr>
              <a:t>S</a:t>
            </a:r>
            <a:r>
              <a:rPr lang="en-US" dirty="0"/>
              <a:t>ummarize their feeling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934BC9"/>
                </a:solidFill>
              </a:rPr>
              <a:t>C</a:t>
            </a:r>
            <a:r>
              <a:rPr lang="en-US" dirty="0"/>
              <a:t> = </a:t>
            </a:r>
            <a:r>
              <a:rPr lang="en-US" b="1" dirty="0">
                <a:solidFill>
                  <a:srgbClr val="934BC9"/>
                </a:solidFill>
              </a:rPr>
              <a:t>C</a:t>
            </a:r>
            <a:r>
              <a:rPr lang="en-US" dirty="0"/>
              <a:t>onnect feelings to behaviors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934BC9"/>
                </a:solidFill>
              </a:rPr>
              <a:t>A</a:t>
            </a:r>
            <a:r>
              <a:rPr lang="en-US" dirty="0"/>
              <a:t> = </a:t>
            </a:r>
            <a:r>
              <a:rPr lang="en-US" b="1" dirty="0">
                <a:solidFill>
                  <a:srgbClr val="934BC9"/>
                </a:solidFill>
              </a:rPr>
              <a:t>A</a:t>
            </a:r>
            <a:r>
              <a:rPr lang="en-US" dirty="0"/>
              <a:t>lternative behaviors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934BC9"/>
                </a:solidFill>
              </a:rPr>
              <a:t>P</a:t>
            </a:r>
            <a:r>
              <a:rPr lang="en-US" dirty="0"/>
              <a:t>  = </a:t>
            </a:r>
            <a:r>
              <a:rPr lang="en-US" b="1" dirty="0">
                <a:solidFill>
                  <a:srgbClr val="934BC9"/>
                </a:solidFill>
              </a:rPr>
              <a:t>P</a:t>
            </a:r>
            <a:r>
              <a:rPr lang="en-US" dirty="0"/>
              <a:t>ractice new behavior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934BC9"/>
                </a:solidFill>
              </a:rPr>
              <a:t>E</a:t>
            </a:r>
            <a:r>
              <a:rPr lang="en-US" dirty="0"/>
              <a:t>  = </a:t>
            </a:r>
            <a:r>
              <a:rPr lang="en-US" b="1" dirty="0">
                <a:solidFill>
                  <a:srgbClr val="934BC9"/>
                </a:solidFill>
              </a:rPr>
              <a:t>E</a:t>
            </a:r>
            <a:r>
              <a:rPr lang="en-US" dirty="0"/>
              <a:t>nter back into routine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230687" cy="2384425"/>
          </a:xfrm>
          <a:prstGeom prst="rect">
            <a:avLst/>
          </a:prstGeom>
          <a:noFill/>
          <a:ln>
            <a:noFill/>
          </a:ln>
          <a:effectLst>
            <a:glow rad="63500">
              <a:srgbClr val="934BC9">
                <a:alpha val="4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Quote:</a:t>
            </a:r>
          </a:p>
          <a:p>
            <a:pPr marL="114300" indent="0">
              <a:buNone/>
            </a:pPr>
            <a:r>
              <a:rPr lang="en-US" dirty="0" smtClean="0"/>
              <a:t>When I was 5 years old, my mother always told me “happiness” was the key to life.</a:t>
            </a:r>
          </a:p>
          <a:p>
            <a:pPr marL="114300" indent="0">
              <a:buNone/>
            </a:pPr>
            <a:r>
              <a:rPr lang="en-US" dirty="0" smtClean="0"/>
              <a:t>When I went to school, they asked me what I wanted to be when I grew up and I wrote down ”HAPPY”.</a:t>
            </a:r>
          </a:p>
          <a:p>
            <a:pPr marL="114300" indent="0">
              <a:buNone/>
            </a:pPr>
            <a:r>
              <a:rPr lang="en-US" dirty="0" smtClean="0"/>
              <a:t>They told me I didn’t understand the question and I told them they didn’t understand “LIFE”.</a:t>
            </a:r>
          </a:p>
          <a:p>
            <a:pPr marL="114300" indent="0">
              <a:buNone/>
            </a:pPr>
            <a:r>
              <a:rPr lang="en-US" dirty="0" smtClean="0"/>
              <a:t>                                             -John Lennon-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399"/>
            <a:ext cx="4762500" cy="14382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Brought to you by: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 descr="C:\Users\KRenaud\AppData\Local\Microsoft\Windows\Temporary Internet Files\Content.Outlook\VNREMIO0\ncisi_fedcap_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8410" cy="41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49" y="1973251"/>
            <a:ext cx="5791702" cy="39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repeated pattern of behaviors or perception of behavior that interferes or is at risk of interfering with optimal learning or engagement with pro-social interactions with peers and adults.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1886"/>
            <a:ext cx="4555136" cy="27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behaviors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1422" y="865389"/>
            <a:ext cx="5079824" cy="658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student’s inability to cope results in a change in behavior.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124200" cy="40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4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as Opportunity…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7" y="1752600"/>
            <a:ext cx="612412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it starts</a:t>
            </a:r>
            <a:br>
              <a:rPr lang="en-US" dirty="0" smtClean="0"/>
            </a:br>
            <a:r>
              <a:rPr lang="en-US" dirty="0" smtClean="0"/>
              <a:t>crisis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Stressful incident or situation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Student’s feelings</a:t>
            </a:r>
          </a:p>
          <a:p>
            <a:endParaRPr lang="en-US" dirty="0"/>
          </a:p>
          <a:p>
            <a:r>
              <a:rPr lang="en-US" dirty="0" smtClean="0"/>
              <a:t>Student’s behavior</a:t>
            </a:r>
          </a:p>
          <a:p>
            <a:endParaRPr lang="en-US" dirty="0"/>
          </a:p>
          <a:p>
            <a:r>
              <a:rPr lang="en-US" dirty="0" smtClean="0"/>
              <a:t>Adult response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445329" cy="40195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response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5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97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380</TotalTime>
  <Words>651</Words>
  <Application>Microsoft Office PowerPoint</Application>
  <PresentationFormat>On-screen Show (4:3)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Managing at risk challenging  Behavior</vt:lpstr>
      <vt:lpstr>Take a moment</vt:lpstr>
      <vt:lpstr>Challenging behaviors</vt:lpstr>
      <vt:lpstr>Challenging behaviors</vt:lpstr>
      <vt:lpstr>Crisis is…</vt:lpstr>
      <vt:lpstr>Crisis as Opportunity…</vt:lpstr>
      <vt:lpstr>How it starts crisis Cycle</vt:lpstr>
      <vt:lpstr>Crisis response strategies</vt:lpstr>
      <vt:lpstr>Understanding stress</vt:lpstr>
      <vt:lpstr>Pre-Crisis State (Calm)</vt:lpstr>
      <vt:lpstr>Trigger Phase (Agitation)</vt:lpstr>
      <vt:lpstr>Escalation Phase (Aggression)</vt:lpstr>
      <vt:lpstr> Outburst Phase (Violence) </vt:lpstr>
      <vt:lpstr>Recovery Phase (calm)</vt:lpstr>
      <vt:lpstr>Goals of Life Space interview</vt:lpstr>
      <vt:lpstr>Life Space interview- I Escape </vt:lpstr>
      <vt:lpstr>Moving forward</vt:lpstr>
      <vt:lpstr>Brought to you by: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Behavior</dc:title>
  <dc:creator>Joanne DelAngelo</dc:creator>
  <cp:lastModifiedBy>Ken Renaud</cp:lastModifiedBy>
  <cp:revision>34</cp:revision>
  <dcterms:created xsi:type="dcterms:W3CDTF">2015-06-19T17:14:58Z</dcterms:created>
  <dcterms:modified xsi:type="dcterms:W3CDTF">2015-06-24T14:06:59Z</dcterms:modified>
</cp:coreProperties>
</file>